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8f21244e93348528ddcbdce#tid=68fb13a9ba80cb000ac8f34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1c9fff9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攻略识别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2d33040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攻略解读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589475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攻略应用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_1#78400f315?vop=1&amp;pid=7589475ea&amp;color=0,0,0&amp;vtp=1&amp;bt=1&amp;bb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看到她的情况，我立即对她产生了极大的同情。（激活人物“感官”）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immediately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felt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huge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sympathy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her.</a:t>
            </a:r>
            <a:endParaRPr lang="en-US" altLang="zh-CN" sz="1800" dirty="0"/>
          </a:p>
        </p:txBody>
      </p:sp>
      <p:sp>
        <p:nvSpPr>
          <p:cNvPr id="3" name="QB_4_AN.5_1#78400f315.blank?vop=1&amp;pid=7589475ea&amp;color=0,0,0&amp;vpa=2&amp;vtp=1&amp;bbb=1"/>
          <p:cNvSpPr/>
          <p:nvPr/>
        </p:nvSpPr>
        <p:spPr>
          <a:xfrm>
            <a:off x="850360" y="1434965"/>
            <a:ext cx="4954588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sight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situation/Seeing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situation</a:t>
            </a:r>
            <a:endParaRPr lang="en-US" altLang="zh-CN" dirty="0"/>
          </a:p>
        </p:txBody>
      </p:sp>
      <p:sp>
        <p:nvSpPr>
          <p:cNvPr id="4" name="QB_4_AS.6_1#78400f315?vop=1&amp;pid=7589475ea&amp;color=0,0,0&amp;vtp=1&amp;bbb=1"/>
          <p:cNvSpPr/>
          <p:nvPr/>
        </p:nvSpPr>
        <p:spPr>
          <a:xfrm>
            <a:off x="832104" y="1894514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使用短语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或句式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Seeing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激活人物感官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加深人物的情感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_1#56991aeb1?vop=1&amp;pid=7589475ea&amp;color=0,0,0&amp;vtp=1&amp;bt=1&amp;bb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“如果我失败了怎么办？”她想着，她的心在胸口怦怦直跳。（描绘内心独白）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wondered,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heart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pounding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chest.</a:t>
            </a:r>
            <a:endParaRPr lang="en-US" altLang="zh-CN" sz="1800" dirty="0"/>
          </a:p>
        </p:txBody>
      </p:sp>
      <p:sp>
        <p:nvSpPr>
          <p:cNvPr id="3" name="QB_4_AN.8_1#56991aeb1.blank?vop=1&amp;pid=7589475ea&amp;color=0,0,0&amp;vpa=3&amp;vtp=1&amp;bbb=1"/>
          <p:cNvSpPr/>
          <p:nvPr/>
        </p:nvSpPr>
        <p:spPr>
          <a:xfrm>
            <a:off x="958310" y="1447665"/>
            <a:ext cx="1627188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fail?</a:t>
            </a:r>
            <a:endParaRPr lang="en-US" altLang="zh-CN" dirty="0"/>
          </a:p>
        </p:txBody>
      </p:sp>
      <p:sp>
        <p:nvSpPr>
          <p:cNvPr id="4" name="QB_4_AS.9_1#56991aeb1?vop=1&amp;pid=7589475ea&amp;color=0,0,0&amp;vtp=1&amp;bbb=1"/>
          <p:cNvSpPr/>
          <p:nvPr/>
        </p:nvSpPr>
        <p:spPr>
          <a:xfrm>
            <a:off x="832104" y="1894514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添加内心独白使人物情感更加鲜明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易于读者更深入理解其心理状态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fb52a5528.fixed?pid=bfc97ce53&amp;color=165,74,151&amp;vtp=1&amp;bbb=1"/>
          <p:cNvSpPr/>
          <p:nvPr/>
        </p:nvSpPr>
        <p:spPr>
          <a:xfrm>
            <a:off x="2386584" y="1408176"/>
            <a:ext cx="7223760" cy="93268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写作攻略18</a:t>
            </a:r>
            <a:endParaRPr lang="en-US" altLang="zh-CN" sz="5400" dirty="0"/>
          </a:p>
        </p:txBody>
      </p:sp>
      <p:sp>
        <p:nvSpPr>
          <p:cNvPr id="3" name="C_2_BD#fb52a5528.fixed?pid=bfc97ce53&amp;color=255,255,255&amp;vtp=1&amp;bbb=1"/>
          <p:cNvSpPr/>
          <p:nvPr/>
        </p:nvSpPr>
        <p:spPr>
          <a:xfrm>
            <a:off x="2386584" y="2807208"/>
            <a:ext cx="7223760" cy="143560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读后续写微技能之心理描写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6ae75c744?pid=a1c9fff94&amp;color=0,0,0&amp;vtp=1&amp;bt=1&amp;bbb=1&amp;hb=1"/>
          <p:cNvSpPr/>
          <p:nvPr/>
        </p:nvSpPr>
        <p:spPr>
          <a:xfrm>
            <a:off x="832104" y="1078992"/>
            <a:ext cx="10533888" cy="11925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读后续写中，运用适当的心理描写不仅能够推动情节的发展、增强情节的连贯性、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丰富故事的内涵，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还能够塑造立体的人物形象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、增强读者的共鸣等。然而，在写作时你可能会无从下手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，希望本篇提供的丰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富的心理描写小技巧和多样的词汇能够助你一臂之力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55a166449?pid=32d33040d&amp;color=0,0,0&amp;vtp=1&amp;bt=1&amp;bbb=1&amp;hb=1"/>
          <p:cNvSpPr/>
          <p:nvPr/>
        </p:nvSpPr>
        <p:spPr>
          <a:xfrm>
            <a:off x="832104" y="1078992"/>
            <a:ext cx="10533888" cy="28613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心理描写通常指的是人物的内心活动和内在感受，在续写中恰当使用心理描写，往往能增强氛围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，构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建画面感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，烘托主旨。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识别写作对象的心理状态</a:t>
            </a:r>
            <a:endParaRPr lang="en-US" altLang="zh-CN" b="1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在进行心理描写之前，我们要先根据所给内容识别写作对象的心理状态。比如happy、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sad、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worried、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anxious等。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使用具体词汇和句式结构</a:t>
            </a:r>
            <a:endParaRPr kumimoji="0" lang="en-US" altLang="zh-CN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（1）不同心理状态下的相关表达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#3.1</a:t>
            </a:r>
            <a:endParaRPr lang="en-US" altLang="zh-CN" dirty="0"/>
          </a:p>
        </p:txBody>
      </p:sp>
      <p:graphicFrame>
        <p:nvGraphicFramePr>
          <p:cNvPr id="6" name="P_4_BD#55a166449?colgroup=3,55&amp;pid=32d33040d&amp;color=0,0,0&amp;vtp=1&amp;bbb=1"/>
          <p:cNvGraphicFramePr>
            <a:graphicFrameLocks noGrp="1"/>
          </p:cNvGraphicFramePr>
          <p:nvPr/>
        </p:nvGraphicFramePr>
        <p:xfrm>
          <a:off x="832105" y="4038600"/>
          <a:ext cx="10536016" cy="1815276"/>
        </p:xfrm>
        <a:graphic>
          <a:graphicData uri="http://schemas.openxmlformats.org/drawingml/2006/table">
            <a:tbl>
              <a:tblPr/>
              <a:tblGrid>
                <a:gridCol w="728741"/>
                <a:gridCol w="9807275"/>
              </a:tblGrid>
              <a:tr h="605092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喜悦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lnSpc>
                          <a:spcPts val="2200"/>
                        </a:lnSpc>
                        <a:tabLst>
                          <a:tab pos="5278120" algn="l"/>
                        </a:tabLst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wild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joy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欣喜若狂</a:t>
                      </a:r>
                      <a:r>
                        <a:rPr lang="en-US" altLang="zh-CN" sz="1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full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joy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充满欢乐</a:t>
                      </a:r>
                      <a:endParaRPr lang="en-US" altLang="zh-CN" sz="1200" dirty="0"/>
                    </a:p>
                    <a:p>
                      <a:pPr marL="0" algn="l" defTabSz="914400" rtl="0" eaLnBrk="1" latinLnBrk="0" hangingPunct="0">
                        <a:lnSpc>
                          <a:spcPts val="2100"/>
                        </a:lnSpc>
                        <a:tabLst>
                          <a:tab pos="5278120" algn="l"/>
                        </a:tabLst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light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heart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心情愉快</a:t>
                      </a:r>
                      <a:r>
                        <a:rPr lang="en-US" altLang="zh-CN" sz="1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mixture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excitement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happiness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既兴奋又开心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5092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感动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lnSpc>
                          <a:spcPts val="2200"/>
                        </a:lnSpc>
                        <a:tabLst>
                          <a:tab pos="5278120" algn="l"/>
                        </a:tabLst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warm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feeling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crowds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one's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mind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一股暖流涌上心头</a:t>
                      </a:r>
                      <a:r>
                        <a:rPr lang="en-US" altLang="zh-CN" sz="1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sb's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heart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filled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warmth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心中充满温暖</a:t>
                      </a:r>
                      <a:endParaRPr lang="en-US" altLang="zh-CN" sz="1200" dirty="0"/>
                    </a:p>
                    <a:p>
                      <a:pPr marL="0" algn="l" defTabSz="914400" rtl="0" eaLnBrk="1" latinLnBrk="0" hangingPunct="0">
                        <a:lnSpc>
                          <a:spcPts val="2100"/>
                        </a:lnSpc>
                        <a:tabLst>
                          <a:tab pos="5278120" algn="l"/>
                        </a:tabLst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something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soft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stirs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one's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chest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胸口有柔软的东西在涌动</a:t>
                      </a:r>
                      <a:r>
                        <a:rPr lang="en-US" altLang="zh-CN" sz="1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feel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lump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sb's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throat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感到喉咙哽咽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5092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生气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lnSpc>
                          <a:spcPts val="2200"/>
                        </a:lnSpc>
                        <a:tabLst>
                          <a:tab pos="5278120" algn="l"/>
                        </a:tabLst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filled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anger/be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burning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anger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充满怒火</a:t>
                      </a:r>
                      <a:r>
                        <a:rPr lang="en-US" altLang="zh-CN" sz="1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explode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/burst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anger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勃然大怒</a:t>
                      </a:r>
                      <a:endParaRPr lang="en-US" altLang="zh-CN" sz="1200" dirty="0"/>
                    </a:p>
                    <a:p>
                      <a:pPr marL="0" algn="l" defTabSz="914400" rtl="0" eaLnBrk="1" latinLnBrk="0" hangingPunct="0">
                        <a:lnSpc>
                          <a:spcPts val="2100"/>
                        </a:lnSpc>
                        <a:tabLst>
                          <a:tab pos="5278120" algn="l"/>
                        </a:tabLst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tongue-tied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anger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气得说不出话</a:t>
                      </a:r>
                      <a:r>
                        <a:rPr lang="en-US" altLang="zh-CN" sz="1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fit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anger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在气头上/一怒之下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P_4_BD#55a166449?colgroup=3,55&amp;pid=32d33040d&amp;color=0,0,0&amp;mp=1&amp;vtp=1&amp;bt=1&amp;bbb=1"/>
          <p:cNvGraphicFramePr>
            <a:graphicFrameLocks noGrp="1"/>
          </p:cNvGraphicFramePr>
          <p:nvPr/>
        </p:nvGraphicFramePr>
        <p:xfrm>
          <a:off x="832105" y="1496695"/>
          <a:ext cx="10536016" cy="3605596"/>
        </p:xfrm>
        <a:graphic>
          <a:graphicData uri="http://schemas.openxmlformats.org/drawingml/2006/table">
            <a:tbl>
              <a:tblPr/>
              <a:tblGrid>
                <a:gridCol w="728741"/>
                <a:gridCol w="9807275"/>
              </a:tblGrid>
              <a:tr h="895160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害怕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lnSpc>
                          <a:spcPts val="2200"/>
                        </a:lnSpc>
                        <a:tabLst>
                          <a:tab pos="5278120" algn="l"/>
                        </a:tabLst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full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fear/be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filled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terror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充满恐惧</a:t>
                      </a:r>
                      <a:r>
                        <a:rPr lang="en-US" altLang="zh-CN" sz="1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go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blank/numb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fear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吓得大脑一片空白</a:t>
                      </a:r>
                      <a:endParaRPr lang="en-US" altLang="zh-CN" sz="1200" dirty="0"/>
                    </a:p>
                    <a:p>
                      <a:pPr marL="0" algn="l" defTabSz="914400" rtl="0" eaLnBrk="1" latinLnBrk="0" hangingPunct="0">
                        <a:lnSpc>
                          <a:spcPts val="2200"/>
                        </a:lnSpc>
                        <a:tabLst>
                          <a:tab pos="5278120" algn="l"/>
                        </a:tabLst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one's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throat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tightened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喉咙发紧</a:t>
                      </a:r>
                      <a:r>
                        <a:rPr lang="en-US" altLang="zh-CN" sz="1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pins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needles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如坐针毡/坐立不安</a:t>
                      </a:r>
                      <a:endParaRPr lang="en-US" altLang="zh-CN" sz="1200" dirty="0"/>
                    </a:p>
                    <a:p>
                      <a:pPr marL="0" algn="l" defTabSz="914400" rtl="0" eaLnBrk="1" latinLnBrk="0" hangingPunct="0">
                        <a:lnSpc>
                          <a:spcPts val="2100"/>
                        </a:lnSpc>
                        <a:tabLst>
                          <a:tab pos="5278120" algn="l"/>
                        </a:tabLst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butterflies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one's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stomach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紧张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5092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惊讶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lnSpc>
                          <a:spcPts val="2200"/>
                        </a:lnSpc>
                        <a:tabLst>
                          <a:tab pos="5278120" algn="l"/>
                        </a:tabLst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freeze/stand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still/be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numb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shock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惊得当场呆住</a:t>
                      </a:r>
                      <a:r>
                        <a:rPr lang="en-US" altLang="zh-CN" sz="1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unable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utter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word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说不出话来</a:t>
                      </a:r>
                      <a:endParaRPr lang="en-US" altLang="zh-CN" sz="1200" dirty="0"/>
                    </a:p>
                    <a:p>
                      <a:pPr marL="0" algn="l" defTabSz="914400" rtl="0" eaLnBrk="1" latinLnBrk="0" hangingPunct="0">
                        <a:lnSpc>
                          <a:spcPts val="2100"/>
                        </a:lnSpc>
                        <a:tabLst>
                          <a:tab pos="5278120" algn="l"/>
                        </a:tabLst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beyond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one's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expectations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出乎意料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5092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羞愧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lnSpc>
                          <a:spcPts val="2200"/>
                        </a:lnSpc>
                        <a:tabLst>
                          <a:tab pos="5278120" algn="l"/>
                        </a:tabLst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feel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sorry/guilty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为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而感到羞愧</a:t>
                      </a:r>
                      <a:r>
                        <a:rPr lang="en-US" altLang="zh-CN" sz="1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strong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sense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shame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强烈的羞愧感</a:t>
                      </a:r>
                      <a:endParaRPr lang="en-US" altLang="zh-CN" sz="1200" dirty="0"/>
                    </a:p>
                    <a:p>
                      <a:pPr marL="0" algn="l" defTabSz="914400" rtl="0" eaLnBrk="1" latinLnBrk="0" hangingPunct="0">
                        <a:lnSpc>
                          <a:spcPts val="2100"/>
                        </a:lnSpc>
                        <a:tabLst>
                          <a:tab pos="5278120" algn="l"/>
                        </a:tabLst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out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guilt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出于内疚</a:t>
                      </a:r>
                      <a:r>
                        <a:rPr lang="en-US" altLang="zh-CN" sz="1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trapped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regret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后悔不已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5160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伤心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lnSpc>
                          <a:spcPts val="2200"/>
                        </a:lnSpc>
                        <a:tabLst>
                          <a:tab pos="5278120" algn="l"/>
                        </a:tabLst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down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spirits/be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low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spirits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情绪低落</a:t>
                      </a:r>
                      <a:r>
                        <a:rPr lang="en-US" altLang="zh-CN" sz="1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mood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sth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没有心情做某事</a:t>
                      </a:r>
                      <a:endParaRPr lang="en-US" altLang="zh-CN" sz="1200" dirty="0"/>
                    </a:p>
                    <a:p>
                      <a:pPr marL="0" algn="l" defTabSz="914400" rtl="0" eaLnBrk="1" latinLnBrk="0" hangingPunct="0">
                        <a:lnSpc>
                          <a:spcPts val="2200"/>
                        </a:lnSpc>
                        <a:tabLst>
                          <a:tab pos="5278120" algn="l"/>
                        </a:tabLst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seized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sadness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伤心欲绝</a:t>
                      </a:r>
                      <a:r>
                        <a:rPr lang="en-US" altLang="zh-CN" sz="1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sink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/fall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despair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陷入绝望</a:t>
                      </a:r>
                      <a:endParaRPr lang="en-US" altLang="zh-CN" sz="1200" dirty="0"/>
                    </a:p>
                    <a:p>
                      <a:pPr marL="0" algn="l" defTabSz="914400" rtl="0" eaLnBrk="1" latinLnBrk="0" hangingPunct="0">
                        <a:lnSpc>
                          <a:spcPts val="2100"/>
                        </a:lnSpc>
                        <a:tabLst>
                          <a:tab pos="5278120" algn="l"/>
                        </a:tabLst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heavy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heart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怀着沉重的心情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5092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同情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0">
                        <a:lnSpc>
                          <a:spcPts val="2200"/>
                        </a:lnSpc>
                        <a:tabLst>
                          <a:tab pos="5278120" algn="l"/>
                        </a:tabLst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sad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eyes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staring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用悲伤的眼睛盯着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1400" b="0" i="0" spc="-103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	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feel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huge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sympathy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对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感到极大的同情</a:t>
                      </a:r>
                      <a:endParaRPr lang="en-US" altLang="zh-CN" sz="1200" dirty="0"/>
                    </a:p>
                    <a:p>
                      <a:pPr marL="0" algn="l" defTabSz="914400" rtl="0" eaLnBrk="1" latinLnBrk="0" hangingPunct="0">
                        <a:lnSpc>
                          <a:spcPts val="2100"/>
                        </a:lnSpc>
                        <a:tabLst>
                          <a:tab pos="5278120" algn="l"/>
                        </a:tabLst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feel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wave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compassion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感到一阵同情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P_4_BD#55a166449?colgroup=3,55&amp;pid=32d33040d&amp;color=0,0,0&amp;mp=1&amp;vtp=1&amp;bt=1&amp;bbb=1"/>
          <p:cNvSpPr txBox="1"/>
          <p:nvPr/>
        </p:nvSpPr>
        <p:spPr>
          <a:xfrm>
            <a:off x="11009048" y="1078992"/>
            <a:ext cx="359073" cy="296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2500"/>
              </a:lnSpc>
            </a:pPr>
            <a:r>
              <a:rPr lang="zh-CN" altLang="en-US" sz="1400">
                <a:latin typeface="Times New Roman" panose="02020603050405020304" pitchFamily="34" charset="0"/>
              </a:rPr>
              <a:t>续表</a:t>
            </a:r>
            <a:endParaRPr lang="zh-CN" altLang="en-US" sz="1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55a166449?pid=32d33040d&amp;color=0,0,0&amp;vtp=1&amp;bt=1&amp;bbb=1&amp;hb=1"/>
          <p:cNvSpPr/>
          <p:nvPr/>
        </p:nvSpPr>
        <p:spPr>
          <a:xfrm>
            <a:off x="832104" y="1078992"/>
            <a:ext cx="10533888" cy="45377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）常用句式结构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（great）+情感名词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令某人（非常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的是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of+情感名词,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出于某种情绪，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某人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overwhelmed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by/seized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by/consumed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with+情感名词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某人深感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felt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sense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of+情感名词+welling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heart/surging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through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某人感到一股强烈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情感在内心升腾奔涌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⑤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wave/flood/sense/feeling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of+情感名词+swept/flooded/washed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over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一阵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的情感向某人袭来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was/felt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so+情感形容词+that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某人感到如此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以至于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注意</a:t>
            </a:r>
            <a:r>
              <a:rPr lang="en-US" altLang="zh-CN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当so放在句首时，该句型应为“So+</a:t>
            </a:r>
            <a:r>
              <a:rPr lang="en-US" altLang="zh-CN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adj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.+was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”或“So+</a:t>
            </a:r>
            <a:r>
              <a:rPr lang="en-US" altLang="zh-CN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adj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.+did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feel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delighted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hardly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speak.=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delighted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hardly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speak.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高兴得说不出话来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#3.2.6.2</a:t>
            </a:r>
            <a:endParaRPr lang="en-US" altLang="zh-CN" dirty="0"/>
          </a:p>
        </p:txBody>
      </p:sp>
      <p:pic>
        <p:nvPicPr>
          <p:cNvPr id="3" name="P_4_BD#55a166449?pid=32d33040d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4935220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55a166449?pid=32d33040d&amp;color=0,0,0&amp;mp=1&amp;vtp=1&amp;bt=1&amp;bbb=1"/>
          <p:cNvSpPr/>
          <p:nvPr/>
        </p:nvSpPr>
        <p:spPr>
          <a:xfrm>
            <a:off x="832104" y="1078992"/>
            <a:ext cx="10533888" cy="16040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⑦情感形容词1+and/but+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情感形容词2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Depressed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helpless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burst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tears.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沮丧又无助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她哭了起来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0" cap="none" spc="-9990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⑧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with复合结构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（某种情绪下身体会有相应的反应）</a:t>
            </a:r>
            <a:endParaRPr kumimoji="0" lang="en-US" altLang="zh-CN" sz="100" b="0" i="0" u="none" strike="noStrike" kern="0" cap="none" spc="-9990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shocked,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eyes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wide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open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他惊呆了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瞪大了他的眼睛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#3.2.10</a:t>
            </a:r>
            <a:endParaRPr lang="en-US" altLang="zh-CN" sz="1800" dirty="0"/>
          </a:p>
        </p:txBody>
      </p:sp>
      <p:pic>
        <p:nvPicPr>
          <p:cNvPr id="4" name="P_4_BD#55a166449?pid=32d33040d&amp;color=0,0,0&amp;tib=255,255,255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98480" y="1554480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4_BD#55a166449?pid=32d33040d&amp;color=0,0,0&amp;tib=255,255,255&amp;iip=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98480" y="2351723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55a166449?pid=32d33040d&amp;color=0,0,0&amp;vtp=1&amp;bt=1&amp;bbb=1"/>
          <p:cNvSpPr/>
          <p:nvPr/>
        </p:nvSpPr>
        <p:spPr>
          <a:xfrm>
            <a:off x="832104" y="998085"/>
            <a:ext cx="10533888" cy="4542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添加修饰成分</a:t>
            </a:r>
            <a:endParaRPr lang="en-US" altLang="zh-CN" sz="1800" b="1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①描绘内心独白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通过展现角色的内心独白，可以让人物形象更加饱满。最常见的方法就是直接引述独白。例如：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confused.→“Why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happening?”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thought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himself.“Am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wrong?”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②激活人物“感官”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sight/thought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一看到/想到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，某人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kumimoji="0" lang="en-US" altLang="zh-CN" sz="1800" b="0" i="0" u="sng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sight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ferocious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wolf,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froze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fear,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scared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inch.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一看到那凶恶的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狼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我吓呆了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一动也不敢动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Seeing/Hearing/Thinking/Feeling/Knowing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feel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看到/听到/想到/感到/得知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，某人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kumimoji="0" lang="en-US" altLang="zh-CN" sz="1800" b="0" i="0" u="sng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Thinking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another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night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herself,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felt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herself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thrown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hopelessness.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一想到又要独自一人在野外度过一个晚上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她感觉自己陷入了一个绝望的世界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  <p:pic>
        <p:nvPicPr>
          <p:cNvPr id="6" name="P_4_BD#55a166449?pid=32d33040d&amp;color=0,0,0&amp;tib=255,255,255&amp;iip=4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98480" y="3650988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P_4_BD#55a166449?pid=32d33040d&amp;color=0,0,0&amp;tib=255,255,255&amp;iip=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98480" y="4885428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190314607?pid=7589475ea&amp;color=0,0,0&amp;vtp=1&amp;bt=1&amp;bbb=1"/>
          <p:cNvSpPr/>
          <p:nvPr/>
        </p:nvSpPr>
        <p:spPr>
          <a:xfrm>
            <a:off x="832104" y="1080000"/>
            <a:ext cx="10533888" cy="3638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通过提示，运用心理描写完成以下句子。</a:t>
            </a:r>
            <a:endParaRPr lang="en-US" altLang="zh-CN" sz="1800" dirty="0"/>
          </a:p>
        </p:txBody>
      </p:sp>
      <p:sp>
        <p:nvSpPr>
          <p:cNvPr id="3" name="QB_4_BD.1_1#2e0f38014?vop=1&amp;pid=7589475ea&amp;color=0,0,0&amp;vtp=1&amp;bbb=1"/>
          <p:cNvSpPr/>
          <p:nvPr/>
        </p:nvSpPr>
        <p:spPr>
          <a:xfrm>
            <a:off x="832104" y="1491861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一阵尴尬向我袭来，那一刻我不知所措。（用事物代替人作主语，赋予各种情感）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swept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over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moment.</a:t>
            </a:r>
            <a:endParaRPr lang="en-US" altLang="zh-CN" sz="1800" dirty="0"/>
          </a:p>
        </p:txBody>
      </p:sp>
      <p:sp>
        <p:nvSpPr>
          <p:cNvPr id="4" name="QB_4_AN.2_1#2e0f38014.blank?vop=1&amp;pid=7589475ea&amp;color=0,0,0&amp;vpa=1&amp;vtp=1&amp;bbb=1"/>
          <p:cNvSpPr/>
          <p:nvPr/>
        </p:nvSpPr>
        <p:spPr>
          <a:xfrm>
            <a:off x="824960" y="1846826"/>
            <a:ext cx="4535488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wave/flood/sense/feeling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embarrassment</a:t>
            </a:r>
            <a:endParaRPr lang="en-US" altLang="zh-CN" dirty="0"/>
          </a:p>
        </p:txBody>
      </p:sp>
      <p:sp>
        <p:nvSpPr>
          <p:cNvPr id="5" name="QB_4_AS.3_1#2e0f38014?vop=1&amp;pid=7589475ea&amp;color=0,0,0&amp;vtp=1&amp;bbb=1"/>
          <p:cNvSpPr/>
          <p:nvPr/>
        </p:nvSpPr>
        <p:spPr>
          <a:xfrm>
            <a:off x="832104" y="2309804"/>
            <a:ext cx="1070133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wave/flood/sense/feeling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embarrassment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用情感名词短语作主语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使人物的情感色彩更加鲜明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3325</Words>
  <Application>WPS 演示</Application>
  <PresentationFormat>宽屏</PresentationFormat>
  <Paragraphs>112</Paragraphs>
  <Slides>11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6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宋体</vt:lpstr>
      <vt:lpstr>Times New Roman</vt:lpstr>
      <vt:lpstr>Times New Roman</vt:lpstr>
      <vt:lpstr>楷体</vt:lpstr>
      <vt:lpstr>Calibri</vt:lpstr>
      <vt:lpstr>等线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3</cp:revision>
  <dcterms:created xsi:type="dcterms:W3CDTF">2025-10-24T09:25:00Z</dcterms:created>
  <dcterms:modified xsi:type="dcterms:W3CDTF">2025-10-28T02:01:51Z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7FC9759793E442BA82993DD22AAE39EA_12</vt:lpwstr>
  </property>
  <property fmtid="{D5CDD505-2E9C-101B-9397-08002B2CF9AE}" pid="3" name="KSOProductBuildVer">
    <vt:lpwstr>2052-12.1.0.22529</vt:lpwstr>
  </property>
</Properties>
</file>